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84" r:id="rId3"/>
  </p:sldMasterIdLst>
  <p:notesMasterIdLst>
    <p:notesMasterId r:id="rId19"/>
  </p:notesMasterIdLst>
  <p:sldIdLst>
    <p:sldId id="260" r:id="rId4"/>
    <p:sldId id="268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2" r:id="rId13"/>
    <p:sldId id="271" r:id="rId14"/>
    <p:sldId id="273" r:id="rId15"/>
    <p:sldId id="276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5"/>
    <p:restoredTop sz="94714"/>
  </p:normalViewPr>
  <p:slideViewPr>
    <p:cSldViewPr snapToGrid="0" snapToObjects="1">
      <p:cViewPr>
        <p:scale>
          <a:sx n="69" d="100"/>
          <a:sy n="69" d="100"/>
        </p:scale>
        <p:origin x="1056" y="1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429D7-58BE-204F-AB5E-C1ECB828842E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71D29-365F-B442-B0DB-33F8392BF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94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9A058-F5AB-D241-BAD1-33D1B1351E6C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119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59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04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980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181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40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7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0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3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75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2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DCB3B-EE71-AC48-9EE4-0A73020A966A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1AD98-A501-E442-8416-DA15104A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3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4335A-1624-7644-BC84-B63D1A44B8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8/6/19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8E861-3988-DA45-BBD3-7F5DD7B878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61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F Pro Display" charset="0"/>
          <a:ea typeface="SF Pro Display" charset="0"/>
          <a:cs typeface="SF Pro Displa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4335A-1624-7644-BC84-B63D1A44B82C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8/6/19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8E861-3988-DA45-BBD3-7F5DD7B87848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288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F Pro Display" charset="0"/>
          <a:ea typeface="SF Pro Display" charset="0"/>
          <a:cs typeface="SF Pro Displa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8342" y="4450459"/>
            <a:ext cx="3852227" cy="1084490"/>
            <a:chOff x="4097619" y="2838195"/>
            <a:chExt cx="3852227" cy="10844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619" y="2838195"/>
              <a:ext cx="1008289" cy="1008289"/>
            </a:xfrm>
            <a:prstGeom prst="rect">
              <a:avLst/>
            </a:prstGeom>
          </p:spPr>
        </p:pic>
        <p:sp>
          <p:nvSpPr>
            <p:cNvPr id="6" name="TextBox 5"/>
            <p:cNvSpPr txBox="1">
              <a:spLocks noChangeAspect="1"/>
            </p:cNvSpPr>
            <p:nvPr/>
          </p:nvSpPr>
          <p:spPr>
            <a:xfrm>
              <a:off x="5386324" y="2907022"/>
              <a:ext cx="256352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SF Pro Display" charset="0"/>
                  <a:ea typeface="SF Pro Display" charset="0"/>
                  <a:cs typeface="SF Pro Display" charset="0"/>
                </a:rPr>
                <a:t>Enable</a:t>
              </a:r>
              <a:endParaRPr lang="en-US" sz="4000" b="1" dirty="0">
                <a:latin typeface="SF Pro Display" charset="0"/>
                <a:ea typeface="SF Pro Display" charset="0"/>
                <a:cs typeface="SF Pro Display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69898" y="5516263"/>
            <a:ext cx="667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Creating opportunity through peer-to-peer </a:t>
            </a:r>
            <a:r>
              <a:rPr lang="en-US" dirty="0" err="1" smtClean="0">
                <a:latin typeface="SF Pro Text" charset="0"/>
                <a:ea typeface="SF Pro Text" charset="0"/>
                <a:cs typeface="SF Pro Text" charset="0"/>
              </a:rPr>
              <a:t>stablecoin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 loans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1028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816" y="961813"/>
            <a:ext cx="6631142" cy="37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0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0217" y="235528"/>
            <a:ext cx="6373091" cy="969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/>
              <a:t>Reputation as collateral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60217" y="1038947"/>
            <a:ext cx="9144000" cy="49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Mimicking informal systems of trust in emerging markets</a:t>
            </a:r>
            <a:endParaRPr lang="en-US" sz="2000" dirty="0"/>
          </a:p>
        </p:txBody>
      </p:sp>
      <p:pic>
        <p:nvPicPr>
          <p:cNvPr id="2050" name="Picture 2" descr="mage result for compound financ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4" y="2799909"/>
            <a:ext cx="2003434" cy="114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79" y="3024829"/>
            <a:ext cx="1528977" cy="6757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12724" y="4672089"/>
            <a:ext cx="3587427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Unable to put up collateral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Insufficient current wealth to buy and hold crypto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3006438" y="3831447"/>
            <a:ext cx="0" cy="8406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68409" y="2059883"/>
            <a:ext cx="4471882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Philippines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Lenders will hold ATM cards of borrowers and their PIN as “collateral”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68409" y="3316275"/>
            <a:ext cx="4471882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Cambodia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Multi-finance companies </a:t>
            </a:r>
            <a:r>
              <a:rPr lang="en-US" sz="140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make loans public if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borrower cannot post collateral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68409" y="4672089"/>
            <a:ext cx="4471882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DeFi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Space?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What would ”reputation-as-collateral” look like in the </a:t>
            </a:r>
            <a:r>
              <a:rPr lang="en-US" sz="1400" dirty="0" err="1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DeFi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space?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70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83244"/>
          <a:stretch/>
        </p:blipFill>
        <p:spPr>
          <a:xfrm>
            <a:off x="2665917" y="2008765"/>
            <a:ext cx="6904521" cy="41317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8794" y="2551228"/>
            <a:ext cx="2761203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Identity-as-collateral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Creating a on-chain identity tied to real-world identity allows unsecured lending with identity as collateral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7" name="Straight Arrow Connector 26"/>
          <p:cNvCxnSpPr>
            <a:stCxn id="8" idx="2"/>
          </p:cNvCxnSpPr>
          <p:nvPr/>
        </p:nvCxnSpPr>
        <p:spPr>
          <a:xfrm>
            <a:off x="1749396" y="3936223"/>
            <a:ext cx="1483840" cy="454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029352" y="3252051"/>
            <a:ext cx="2838209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Social Attestation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Other verified identities can attest for borrower, develop a richer credit profile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7743562" y="3821438"/>
            <a:ext cx="1285790" cy="543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60217" y="235528"/>
            <a:ext cx="10295342" cy="969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dirty="0" smtClean="0"/>
              <a:t>Social Credit as collateral</a:t>
            </a:r>
            <a:endParaRPr lang="en-US" dirty="0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60217" y="1038947"/>
            <a:ext cx="9144000" cy="49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Utilizing social proof and social pressure as collateral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023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0217" y="235528"/>
            <a:ext cx="6373091" cy="969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dirty="0" smtClean="0"/>
              <a:t>Identity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60217" y="1038947"/>
            <a:ext cx="9144000" cy="49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Sybil-resistant on-chain identities are still in nascent phases</a:t>
            </a:r>
            <a:endParaRPr lang="en-US" sz="2000" dirty="0"/>
          </a:p>
        </p:txBody>
      </p:sp>
      <p:pic>
        <p:nvPicPr>
          <p:cNvPr id="3074" name="Picture 2" descr="mage result for u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036" y="2341274"/>
            <a:ext cx="791689" cy="110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2" descr="mage result for 3box logo"/>
          <p:cNvSpPr>
            <a:spLocks noChangeAspect="1" noChangeArrowheads="1"/>
          </p:cNvSpPr>
          <p:nvPr/>
        </p:nvSpPr>
        <p:spPr bwMode="auto">
          <a:xfrm>
            <a:off x="3546762" y="706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93" y="2628527"/>
            <a:ext cx="1706162" cy="7551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617" y="2621714"/>
            <a:ext cx="1879600" cy="762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851562" y="4325096"/>
            <a:ext cx="424542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Interim Solution: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Seek borrowers whose professional identities matter and are incentivized to establish creditworthiness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45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60217" y="235528"/>
            <a:ext cx="10295342" cy="969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dirty="0" smtClean="0"/>
              <a:t>Find prime but underserved borrowers</a:t>
            </a:r>
            <a:endParaRPr lang="en-US" dirty="0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360217" y="1038947"/>
            <a:ext cx="9144000" cy="49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F Pro Text" charset="0"/>
                <a:ea typeface="SF Pro Text" charset="0"/>
                <a:cs typeface="SF Pro Tex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Providing financial services to higher quality borrowers</a:t>
            </a:r>
            <a:endParaRPr lang="en-US" sz="20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262465" y="2008765"/>
            <a:ext cx="6302979" cy="1954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pPr algn="r"/>
            <a:r>
              <a:rPr lang="en-US" sz="3300" b="0" dirty="0" smtClean="0"/>
              <a:t>“Credit is fundamentally broken when crossing borders”</a:t>
            </a:r>
            <a:r>
              <a:rPr lang="en-US" sz="1400" b="0" dirty="0" smtClean="0"/>
              <a:t/>
            </a:r>
            <a:br>
              <a:rPr lang="en-US" sz="1400" b="0" dirty="0" smtClean="0"/>
            </a:br>
            <a:r>
              <a:rPr lang="en-US" sz="1400" b="0" dirty="0" smtClean="0"/>
              <a:t/>
            </a:r>
            <a:br>
              <a:rPr lang="en-US" sz="1400" b="0" dirty="0" smtClean="0"/>
            </a:br>
            <a:r>
              <a:rPr lang="en-US" sz="1800" dirty="0" smtClean="0"/>
              <a:t>Cameron Stevens</a:t>
            </a:r>
            <a:br>
              <a:rPr lang="en-US" sz="1800" dirty="0" smtClean="0"/>
            </a:br>
            <a:r>
              <a:rPr lang="en-US" sz="1800" dirty="0" smtClean="0"/>
              <a:t>Founder, Prodigy Finance</a:t>
            </a:r>
            <a:endParaRPr lang="en-US" sz="1800" dirty="0"/>
          </a:p>
        </p:txBody>
      </p:sp>
      <p:pic>
        <p:nvPicPr>
          <p:cNvPr id="16" name="Picture 15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045" y="3816438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07449" y="2341274"/>
            <a:ext cx="3587427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Legal Immigrants 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have no credit history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Credit score and financial reputation in Indonesia doesn’t follow Ines to the US,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cannot take a loan there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29008" y="4766713"/>
            <a:ext cx="3587427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Value Creative Loans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/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Focus on funding value-creative loans (vs. consumptive loans) such as education, working capital, entrepreneurial loans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90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progress so far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60,000 Dai fundraise for Ines in late August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5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6677" y="-893050"/>
            <a:ext cx="9144000" cy="2387600"/>
          </a:xfrm>
        </p:spPr>
        <p:txBody>
          <a:bodyPr/>
          <a:lstStyle/>
          <a:p>
            <a:r>
              <a:rPr lang="en-US" dirty="0" smtClean="0"/>
              <a:t>Invest in 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6677" y="1586625"/>
            <a:ext cx="9144000" cy="1655762"/>
          </a:xfrm>
        </p:spPr>
        <p:txBody>
          <a:bodyPr/>
          <a:lstStyle/>
          <a:p>
            <a:r>
              <a:rPr lang="en-US" dirty="0" smtClean="0"/>
              <a:t>60,000 Dai fundraise for Ines in late August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507" y="2339861"/>
            <a:ext cx="6812340" cy="39978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764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533" y="822960"/>
            <a:ext cx="4531315" cy="562258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9325" y="640080"/>
            <a:ext cx="7223760" cy="2558987"/>
          </a:xfrm>
        </p:spPr>
        <p:txBody>
          <a:bodyPr anchor="t"/>
          <a:lstStyle/>
          <a:p>
            <a:pPr algn="l"/>
            <a:r>
              <a:rPr lang="en-US" dirty="0" smtClean="0"/>
              <a:t>How we started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25" y="1662885"/>
            <a:ext cx="2756857" cy="47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2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435" y="3081559"/>
            <a:ext cx="4804625" cy="27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2298066" y="3631643"/>
            <a:ext cx="1830589" cy="621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77337" y="3262311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Text" charset="0"/>
                <a:ea typeface="SF Pro Text" charset="0"/>
                <a:cs typeface="SF Pro Text" charset="0"/>
              </a:rPr>
              <a:t>Thomas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790175" y="2825274"/>
            <a:ext cx="938979" cy="1675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76748" y="2372821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Anthony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439796" y="2742153"/>
            <a:ext cx="1733723" cy="189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278725" y="3042166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Daniel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5" name="Straight Arrow Connector 14"/>
          <p:cNvCxnSpPr>
            <a:stCxn id="16" idx="2"/>
          </p:cNvCxnSpPr>
          <p:nvPr/>
        </p:nvCxnSpPr>
        <p:spPr>
          <a:xfrm>
            <a:off x="4368894" y="2928597"/>
            <a:ext cx="250204" cy="952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58253" y="2559265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Ines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12" y="2215952"/>
            <a:ext cx="991241" cy="10292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716" y="2039899"/>
            <a:ext cx="737583" cy="9630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314" name="Picture 2" descr="idya Imanest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841" y="1666178"/>
            <a:ext cx="855257" cy="8552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748" y="1751329"/>
            <a:ext cx="1122138" cy="62149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7467600" y="4794854"/>
            <a:ext cx="1427018" cy="580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isal Ami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327" y="5494308"/>
            <a:ext cx="846797" cy="84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9828874" y="5494308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Faisal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69816" y="4794854"/>
            <a:ext cx="1129070" cy="871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46036" y="5803537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Felix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13" name="Picture 2" descr="elix Yunia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306" y="5785354"/>
            <a:ext cx="864980" cy="86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374269" y="306633"/>
            <a:ext cx="7223760" cy="2558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charset="0"/>
                <a:ea typeface="SF Pro Display" charset="0"/>
                <a:cs typeface="SF Pro Display" charset="0"/>
              </a:rPr>
              <a:t>Today: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32199" y="431164"/>
            <a:ext cx="4094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6 volunteers across the globe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Building a “Kiva for Dai”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2327" y="655025"/>
            <a:ext cx="2789444" cy="76169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769824" y="246498"/>
            <a:ext cx="409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Supported by $15k grant: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69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Real World </a:t>
            </a:r>
            <a:r>
              <a:rPr lang="en-US" dirty="0" err="1" smtClean="0"/>
              <a:t>DeFi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4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395" y="135139"/>
            <a:ext cx="295755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081" y="3842467"/>
            <a:ext cx="4146805" cy="23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1342103" y="2823717"/>
            <a:ext cx="737420" cy="1556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1497" y="2043111"/>
            <a:ext cx="34271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New York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Cornell University, Masters in HR</a:t>
            </a:r>
            <a:b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US$60,000 due on August 23rd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489290" y="1460702"/>
            <a:ext cx="811162" cy="246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98800" y="281509"/>
            <a:ext cx="2548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Background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Executive in Indonesia (Head of HR), with credit history in Indonesia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31161" y="1476286"/>
            <a:ext cx="2548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Family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Husband is also from Indonesia, currently doing a PhD in the US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7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395" y="135139"/>
            <a:ext cx="309233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$60,000 due 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Aug 23</a:t>
            </a:r>
            <a:r>
              <a:rPr lang="en-US" b="1" baseline="300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rd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/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Cornell University, Masters in HR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644" y="4743023"/>
            <a:ext cx="3138081" cy="187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No access to capital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No low-interest rate federal student loan programs, private and state-owned banks only tend to give out small loans (&lt;$3,000) and don’t fund $60,000 loans over 10 </a:t>
            </a:r>
            <a:r>
              <a:rPr lang="en-US" sz="140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years unless it’s a mortgage or commercial loan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65112" y="4266737"/>
            <a:ext cx="1282423" cy="476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19645" y="1469566"/>
            <a:ext cx="2655780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High domestic interest rates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Secured: 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9.9% - 12.5% 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Unsecured: 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17% - 30+%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Inflation: 2.5-2.57%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7" name="Straight Arrow Connector 16"/>
          <p:cNvCxnSpPr>
            <a:stCxn id="14" idx="2"/>
          </p:cNvCxnSpPr>
          <p:nvPr/>
        </p:nvCxnSpPr>
        <p:spPr>
          <a:xfrm>
            <a:off x="4247535" y="2762228"/>
            <a:ext cx="249076" cy="1298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96611" y="5173910"/>
            <a:ext cx="2684207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Lender’s Fees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Traditional lenders charge origination fees (3-5% of loan amount) on top of interest to cover their operations. For a $60,000 loan, that’s $3,000.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H="1" flipV="1">
            <a:off x="4738296" y="4409768"/>
            <a:ext cx="1100419" cy="764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9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366303" y="1779215"/>
            <a:ext cx="490272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Cost of sending money to the US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Domestic-US bank fees and hidden “forex” </a:t>
            </a:r>
            <a:r>
              <a:rPr lang="en-US" sz="1400" dirty="0" err="1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chargescan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amount up to 1-2% or more. For a $60,000 loan, that’s $600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7" name="Straight Arrow Connector 16"/>
          <p:cNvCxnSpPr>
            <a:stCxn id="14" idx="2"/>
          </p:cNvCxnSpPr>
          <p:nvPr/>
        </p:nvCxnSpPr>
        <p:spPr>
          <a:xfrm flipH="1">
            <a:off x="3598607" y="2794878"/>
            <a:ext cx="219058" cy="5813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486683" y="3515895"/>
            <a:ext cx="2012978" cy="755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81395" y="135139"/>
            <a:ext cx="3092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Ines’ Story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$60,000 due 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Aug 23</a:t>
            </a:r>
            <a:r>
              <a:rPr lang="en-US" b="1" baseline="300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rd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/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Cornell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University, Masters in HR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4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84761" y="3805084"/>
            <a:ext cx="792969" cy="114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5644" y="1372085"/>
            <a:ext cx="3587427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Immigrants have no credit history</a:t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Credit score and financial reputation in Indonesia doesn’t follow Ines to the US, despite being an executive in Indonesia</a:t>
            </a:r>
            <a:endParaRPr lang="en-US" sz="1400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>
            <a:off x="2129358" y="2664747"/>
            <a:ext cx="200887" cy="740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396" y="5006422"/>
            <a:ext cx="367000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Current Solution: </a:t>
            </a:r>
            <a:endParaRPr lang="en-US" b="1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Cross-border lenders (</a:t>
            </a:r>
            <a:r>
              <a:rPr lang="en-US" sz="1400" dirty="0" err="1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Mpower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, Prodigy)</a:t>
            </a:r>
            <a:b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endParaRPr lang="en-US" sz="900" dirty="0" smtClean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11.99%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p.a. interest for $60,000, 10 year loan term 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(total: 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$103+k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5%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origination fee (i.e. $3,000)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Only funds 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$25,000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 out of </a:t>
            </a:r>
            <a:r>
              <a:rPr lang="en-US" sz="1400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$60,000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843" y="5226914"/>
            <a:ext cx="2566411" cy="652780"/>
          </a:xfrm>
          <a:prstGeom prst="rect">
            <a:avLst/>
          </a:prstGeom>
        </p:spPr>
      </p:pic>
      <p:pic>
        <p:nvPicPr>
          <p:cNvPr id="7170" name="Picture 2" descr="mage result for prodigy fina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866" y="5834524"/>
            <a:ext cx="1782364" cy="64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381395" y="135139"/>
            <a:ext cx="3092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Ines’ Story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$60,000 due 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Aug 23</a:t>
            </a:r>
            <a:r>
              <a:rPr lang="en-US" b="1" baseline="300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rd</a:t>
            </a:r>
            <a: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/>
            </a:r>
            <a:br>
              <a:rPr lang="en-US" b="1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Cornell </a:t>
            </a:r>
            <a:r>
              <a:rPr lang="en-US" sz="1400" dirty="0" smtClean="0">
                <a:solidFill>
                  <a:prstClr val="black"/>
                </a:solidFill>
                <a:latin typeface="SF Pro Text" charset="0"/>
                <a:ea typeface="SF Pro Text" charset="0"/>
                <a:cs typeface="SF Pro Text" charset="0"/>
              </a:rPr>
              <a:t>University, Masters in HR</a:t>
            </a:r>
            <a:endParaRPr lang="en-US" sz="1400" dirty="0">
              <a:solidFill>
                <a:prstClr val="black"/>
              </a:solidFill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we’re building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Peer-to-peer “social credit” based lending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49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241</Words>
  <Application>Microsoft Macintosh PowerPoint</Application>
  <PresentationFormat>Widescreen</PresentationFormat>
  <Paragraphs>66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Calibri Light</vt:lpstr>
      <vt:lpstr>SF Pro Display</vt:lpstr>
      <vt:lpstr>SF Pro Text</vt:lpstr>
      <vt:lpstr>Arial</vt:lpstr>
      <vt:lpstr>Office Theme</vt:lpstr>
      <vt:lpstr>1_Office Theme</vt:lpstr>
      <vt:lpstr>3_Office Theme</vt:lpstr>
      <vt:lpstr>PowerPoint Presentation</vt:lpstr>
      <vt:lpstr>How we started</vt:lpstr>
      <vt:lpstr>PowerPoint Presentation</vt:lpstr>
      <vt:lpstr>Ines’ story</vt:lpstr>
      <vt:lpstr>Ines’ Story</vt:lpstr>
      <vt:lpstr>Ines’ Story</vt:lpstr>
      <vt:lpstr>PowerPoint Presentation</vt:lpstr>
      <vt:lpstr>PowerPoint Presentation</vt:lpstr>
      <vt:lpstr>What we’re building</vt:lpstr>
      <vt:lpstr>PowerPoint Presentation</vt:lpstr>
      <vt:lpstr>PowerPoint Presentation</vt:lpstr>
      <vt:lpstr>PowerPoint Presentation</vt:lpstr>
      <vt:lpstr>PowerPoint Presentation</vt:lpstr>
      <vt:lpstr>Our progress so far</vt:lpstr>
      <vt:lpstr>Invest in Ines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Ong</dc:creator>
  <cp:lastModifiedBy>Daniel Ong</cp:lastModifiedBy>
  <cp:revision>18</cp:revision>
  <dcterms:created xsi:type="dcterms:W3CDTF">2019-06-21T17:40:12Z</dcterms:created>
  <dcterms:modified xsi:type="dcterms:W3CDTF">2019-08-06T14:47:05Z</dcterms:modified>
</cp:coreProperties>
</file>